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30275213" cy="42767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ick Oswald" initials="YO" lastIdx="1" clrIdx="0">
    <p:extLst>
      <p:ext uri="{19B8F6BF-5375-455C-9EA6-DF929625EA0E}">
        <p15:presenceInfo xmlns:p15="http://schemas.microsoft.com/office/powerpoint/2012/main" userId="S::earyo@leeds.ac.uk::b0b30cc0-f968-45c6-b128-242d710aae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6699"/>
    <a:srgbClr val="97D2FF"/>
    <a:srgbClr val="3333CC"/>
    <a:srgbClr val="003399"/>
    <a:srgbClr val="99CCFF"/>
    <a:srgbClr val="66CCFF"/>
    <a:srgbClr val="0099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" d="100"/>
          <a:sy n="30" d="100"/>
        </p:scale>
        <p:origin x="95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6999180"/>
            <a:ext cx="25733931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62709"/>
            <a:ext cx="22706410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2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9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6960"/>
            <a:ext cx="6528093" cy="362432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6960"/>
            <a:ext cx="19205838" cy="3624326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2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57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62125"/>
            <a:ext cx="26112371" cy="1778998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20410"/>
            <a:ext cx="26112371" cy="9355333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46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84800"/>
            <a:ext cx="12866966" cy="27135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0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6970"/>
            <a:ext cx="26112371" cy="8266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83919"/>
            <a:ext cx="12807832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21926"/>
            <a:ext cx="12807832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83919"/>
            <a:ext cx="12870909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21926"/>
            <a:ext cx="12870909" cy="2297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82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3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57701"/>
            <a:ext cx="15326827" cy="30392467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3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57701"/>
            <a:ext cx="15326827" cy="30392467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02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B1ED2-C696-49D1-B395-F7521970621D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D1EA2-D2FF-4AB2-AFEB-B8A68AB640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Chart, scatter chart&#10;&#10;Description automatically generated">
            <a:extLst>
              <a:ext uri="{FF2B5EF4-FFF2-40B4-BE49-F238E27FC236}">
                <a16:creationId xmlns:a16="http://schemas.microsoft.com/office/drawing/2014/main" id="{402349EF-3AA9-4612-B8A5-3CC9868D0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201" y="27383164"/>
            <a:ext cx="12727452" cy="653616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F54F169-365C-42CE-80AD-CAABF752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69" y="35638803"/>
            <a:ext cx="12821874" cy="6526756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31E3C8B-F7FB-4F3E-8817-19E7E2AC4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55" y="14164981"/>
            <a:ext cx="8573550" cy="577391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E1368EF-EC19-4AFC-8ECF-D7457E024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70" y="8491495"/>
            <a:ext cx="8445630" cy="56877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BB0DDA-8213-4B72-B29D-D06AC0D24E0B}"/>
              </a:ext>
            </a:extLst>
          </p:cNvPr>
          <p:cNvSpPr/>
          <p:nvPr/>
        </p:nvSpPr>
        <p:spPr>
          <a:xfrm>
            <a:off x="-1" y="-39010"/>
            <a:ext cx="30275213" cy="54805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319468"/>
            <a:ext cx="30275213" cy="251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0" b="1" dirty="0"/>
              <a:t>TOWARDS ANTICIPATING RAPID GLOBAL POLICY SHIFTS</a:t>
            </a:r>
          </a:p>
          <a:p>
            <a:pPr algn="ctr">
              <a:lnSpc>
                <a:spcPct val="150000"/>
              </a:lnSpc>
            </a:pPr>
            <a:r>
              <a:rPr lang="en-GB" sz="5000" b="1" dirty="0"/>
              <a:t>An agent-based model of the 2020 tipping point in global covid policy response with integrated data assimilation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189" y="3600070"/>
            <a:ext cx="20082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Yannick Oswald*, Nick Malleson        School of Geography, University of Leeds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A1AB79-1EE5-4BE1-AFAB-91210B940588}"/>
              </a:ext>
            </a:extLst>
          </p:cNvPr>
          <p:cNvSpPr txBox="1"/>
          <p:nvPr/>
        </p:nvSpPr>
        <p:spPr>
          <a:xfrm>
            <a:off x="342699" y="7263650"/>
            <a:ext cx="14597262" cy="253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Solutions to the climate crisis require global policy tipping points. But they never seem to happen. In spring 2020, during the first global wave of the COVID-19 pandemic, such a rapid policy tipping point was observed….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38C4-58CF-443C-BB3B-ABAAD9E1E330}"/>
              </a:ext>
            </a:extLst>
          </p:cNvPr>
          <p:cNvCxnSpPr>
            <a:cxnSpLocks/>
          </p:cNvCxnSpPr>
          <p:nvPr/>
        </p:nvCxnSpPr>
        <p:spPr>
          <a:xfrm>
            <a:off x="-1" y="5441540"/>
            <a:ext cx="30295871" cy="0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F9F6E8-6B4E-4553-B3B5-C488B92FFE15}"/>
              </a:ext>
            </a:extLst>
          </p:cNvPr>
          <p:cNvSpPr txBox="1"/>
          <p:nvPr/>
        </p:nvSpPr>
        <p:spPr>
          <a:xfrm>
            <a:off x="258567" y="20221541"/>
            <a:ext cx="14823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dirty="0"/>
              <a:t>The principal idea of the model is that the adoption of lockdowns across countries can be described independently of the actual COVID-case numbers across countries. The main mechanism is that the agents/countries mimic other countries that have adopted a lockdown and are similar to themselves.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2F9CE-71D3-4F72-BBC2-822BE761110E}"/>
              </a:ext>
            </a:extLst>
          </p:cNvPr>
          <p:cNvSpPr txBox="1"/>
          <p:nvPr/>
        </p:nvSpPr>
        <p:spPr>
          <a:xfrm>
            <a:off x="259314" y="16526107"/>
            <a:ext cx="15474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Hypothesis</a:t>
            </a:r>
            <a:r>
              <a:rPr lang="en-GB" sz="3600" dirty="0"/>
              <a:t>: Countries acted like individual people. They mimicked ‘peers’.</a:t>
            </a:r>
          </a:p>
          <a:p>
            <a:r>
              <a:rPr lang="en-GB" sz="3600" b="1" dirty="0"/>
              <a:t>Objective</a:t>
            </a:r>
            <a:r>
              <a:rPr lang="en-GB" sz="3600" dirty="0"/>
              <a:t>: Reproducing lockdown adoption pattern without knowledge about virus spread.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E55A4-9178-4F02-AFA8-288A716B5047}"/>
              </a:ext>
            </a:extLst>
          </p:cNvPr>
          <p:cNvSpPr txBox="1"/>
          <p:nvPr/>
        </p:nvSpPr>
        <p:spPr>
          <a:xfrm>
            <a:off x="539303" y="3697176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123EE6-72F9-4097-82EA-12DED3248A23}"/>
              </a:ext>
            </a:extLst>
          </p:cNvPr>
          <p:cNvSpPr txBox="1"/>
          <p:nvPr/>
        </p:nvSpPr>
        <p:spPr>
          <a:xfrm>
            <a:off x="342699" y="39397227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Theory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E731A8-0ED8-47C0-AE85-A723FB169D60}"/>
              </a:ext>
            </a:extLst>
          </p:cNvPr>
          <p:cNvSpPr txBox="1"/>
          <p:nvPr/>
        </p:nvSpPr>
        <p:spPr>
          <a:xfrm>
            <a:off x="832759" y="3811469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5ABDD-C892-4568-8E68-4F32F49D025C}"/>
              </a:ext>
            </a:extLst>
          </p:cNvPr>
          <p:cNvSpPr txBox="1"/>
          <p:nvPr/>
        </p:nvSpPr>
        <p:spPr>
          <a:xfrm>
            <a:off x="813995" y="40273674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F4629-888F-4C04-840D-10F9F0683D17}"/>
              </a:ext>
            </a:extLst>
          </p:cNvPr>
          <p:cNvSpPr txBox="1"/>
          <p:nvPr/>
        </p:nvSpPr>
        <p:spPr>
          <a:xfrm>
            <a:off x="179463" y="41114801"/>
            <a:ext cx="188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Optimal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D5ACDC-A482-4761-8C24-A1F84D1485A3}"/>
              </a:ext>
            </a:extLst>
          </p:cNvPr>
          <p:cNvSpPr/>
          <p:nvPr/>
        </p:nvSpPr>
        <p:spPr>
          <a:xfrm>
            <a:off x="7619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An entire world in lockdown.. How?</a:t>
            </a:r>
            <a:r>
              <a:rPr lang="en-GB" sz="18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CE5867-2896-4F32-9809-AA012AABA502}"/>
              </a:ext>
            </a:extLst>
          </p:cNvPr>
          <p:cNvSpPr/>
          <p:nvPr/>
        </p:nvSpPr>
        <p:spPr>
          <a:xfrm>
            <a:off x="15161688" y="5795202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Results: From Macro to Micro!</a:t>
            </a:r>
            <a:endParaRPr lang="en-GB" sz="1800" b="1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9433A0-97E6-4594-91CB-0791B4F4B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343" y="9668894"/>
            <a:ext cx="13048986" cy="6344620"/>
          </a:xfrm>
          <a:prstGeom prst="rect">
            <a:avLst/>
          </a:prstGeom>
        </p:spPr>
      </p:pic>
      <p:pic>
        <p:nvPicPr>
          <p:cNvPr id="1026" name="Picture 2" descr="University of Leeds | Campus Map">
            <a:extLst>
              <a:ext uri="{FF2B5EF4-FFF2-40B4-BE49-F238E27FC236}">
                <a16:creationId xmlns:a16="http://schemas.microsoft.com/office/drawing/2014/main" id="{EFF40206-2267-40FF-875E-FFDA2CB0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793" y="2805879"/>
            <a:ext cx="2555117" cy="25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2D77932-F792-4717-90D8-393065D9FBDC}"/>
              </a:ext>
            </a:extLst>
          </p:cNvPr>
          <p:cNvSpPr txBox="1"/>
          <p:nvPr/>
        </p:nvSpPr>
        <p:spPr>
          <a:xfrm>
            <a:off x="25573181" y="8533549"/>
            <a:ext cx="4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1:</a:t>
            </a:r>
          </a:p>
          <a:p>
            <a:pPr algn="just"/>
            <a:r>
              <a:rPr lang="en-GB" sz="3200" b="1" u="sng" dirty="0"/>
              <a:t>MACRO ACCURACY</a:t>
            </a:r>
          </a:p>
          <a:p>
            <a:pPr algn="just"/>
            <a:r>
              <a:rPr lang="en-GB" sz="3200" dirty="0"/>
              <a:t>We can relatively well predict the aggregate diffusion curve, or, in other words, the total number of countries in Lockdown. But the variance is high.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8AF137-5EBF-4E70-B7C4-D5B5E65FCCB4}"/>
              </a:ext>
            </a:extLst>
          </p:cNvPr>
          <p:cNvSpPr txBox="1"/>
          <p:nvPr/>
        </p:nvSpPr>
        <p:spPr>
          <a:xfrm>
            <a:off x="25573180" y="14017728"/>
            <a:ext cx="4095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2: </a:t>
            </a:r>
          </a:p>
          <a:p>
            <a:pPr algn="just"/>
            <a:r>
              <a:rPr lang="en-GB" sz="3200" b="1" u="sng" dirty="0"/>
              <a:t>MICRO ACCURACY</a:t>
            </a:r>
          </a:p>
          <a:p>
            <a:pPr algn="just"/>
            <a:r>
              <a:rPr lang="en-GB" sz="3200" dirty="0"/>
              <a:t>We struggle with predicting accurately which specific countries are in lockdown when exactly, especially during the critical transition phase!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F9D8B9-47A0-403E-B5EB-F5B29D5F3D8D}"/>
              </a:ext>
            </a:extLst>
          </p:cNvPr>
          <p:cNvSpPr txBox="1"/>
          <p:nvPr/>
        </p:nvSpPr>
        <p:spPr>
          <a:xfrm>
            <a:off x="25649445" y="21405973"/>
            <a:ext cx="40958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3:</a:t>
            </a:r>
          </a:p>
          <a:p>
            <a:pPr algn="just"/>
            <a:r>
              <a:rPr lang="en-GB" sz="3200" dirty="0"/>
              <a:t>A Particle Filter does reduce variance of model results and hence the reliability.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0CA162-A84A-4EE8-8153-F235D9727345}"/>
              </a:ext>
            </a:extLst>
          </p:cNvPr>
          <p:cNvSpPr txBox="1"/>
          <p:nvPr/>
        </p:nvSpPr>
        <p:spPr>
          <a:xfrm>
            <a:off x="15733342" y="35940130"/>
            <a:ext cx="1482350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Make model better, discuss with political scientists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Study whether generalizable to climate crisis 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Private jet ban? </a:t>
            </a:r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r>
              <a:rPr lang="en-GB" sz="4600" dirty="0"/>
              <a:t>Carbon taxes, green subsidies etc.?</a:t>
            </a:r>
          </a:p>
          <a:p>
            <a:pPr marL="685800" indent="-685800" algn="just">
              <a:buFont typeface="Wingdings" panose="05000000000000000000" pitchFamily="2" charset="2"/>
              <a:buChar char="q"/>
            </a:pPr>
            <a:r>
              <a:rPr lang="en-GB" sz="4600" dirty="0"/>
              <a:t>Activists are right to increase ‘alarm’</a:t>
            </a:r>
          </a:p>
          <a:p>
            <a:pPr marL="2057400" lvl="3" indent="-685800" algn="just">
              <a:buFont typeface="Arial" panose="020B0604020202020204" pitchFamily="34" charset="0"/>
              <a:buChar char="•"/>
            </a:pPr>
            <a:r>
              <a:rPr lang="en-GB" sz="4600" dirty="0"/>
              <a:t>(Justified) fear of the pandemic</a:t>
            </a:r>
          </a:p>
          <a:p>
            <a:pPr lvl="3" algn="just"/>
            <a:r>
              <a:rPr lang="en-GB" sz="4600" dirty="0"/>
              <a:t>      induced the mimicking behaviour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GB" sz="4600" dirty="0"/>
              <a:t>Climate-economic ABMs with data assimilation</a:t>
            </a:r>
          </a:p>
          <a:p>
            <a:pPr lvl="3" algn="just"/>
            <a:endParaRPr lang="en-GB" sz="3600" dirty="0"/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571500" indent="-571500" algn="just">
              <a:buFontTx/>
              <a:buChar char="-"/>
            </a:pPr>
            <a:endParaRPr lang="en-GB" sz="3600" dirty="0"/>
          </a:p>
        </p:txBody>
      </p:sp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690AC5C-C8A2-926C-EBA5-F278D6CE650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9" t="27094" r="36722" b="28786"/>
          <a:stretch/>
        </p:blipFill>
        <p:spPr>
          <a:xfrm>
            <a:off x="828828" y="3119584"/>
            <a:ext cx="1475581" cy="1914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AFAD3-3291-6E48-C1BA-356A6EF784D1}"/>
              </a:ext>
            </a:extLst>
          </p:cNvPr>
          <p:cNvSpPr txBox="1"/>
          <p:nvPr/>
        </p:nvSpPr>
        <p:spPr>
          <a:xfrm>
            <a:off x="2596344" y="3417478"/>
            <a:ext cx="2361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Twitter:</a:t>
            </a:r>
          </a:p>
          <a:p>
            <a:r>
              <a:rPr lang="en-GB" sz="3200" dirty="0"/>
              <a:t>@yl_oswald</a:t>
            </a:r>
          </a:p>
          <a:p>
            <a:endParaRPr lang="en-GB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753A6-DF35-3A40-BD3C-0B5828A5F996}"/>
              </a:ext>
            </a:extLst>
          </p:cNvPr>
          <p:cNvSpPr/>
          <p:nvPr/>
        </p:nvSpPr>
        <p:spPr>
          <a:xfrm>
            <a:off x="76198" y="18619229"/>
            <a:ext cx="15005871" cy="13614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No-maths model description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B24E98-4B35-1D18-F98E-C48BD8DB06D7}"/>
              </a:ext>
            </a:extLst>
          </p:cNvPr>
          <p:cNvSpPr/>
          <p:nvPr/>
        </p:nvSpPr>
        <p:spPr>
          <a:xfrm>
            <a:off x="117736" y="33919326"/>
            <a:ext cx="14964334" cy="133478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Real-time observations to make better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5D3755-34D8-9F12-E9E4-C0DEB0C8B5AD}"/>
              </a:ext>
            </a:extLst>
          </p:cNvPr>
          <p:cNvSpPr/>
          <p:nvPr/>
        </p:nvSpPr>
        <p:spPr>
          <a:xfrm>
            <a:off x="15169329" y="33919327"/>
            <a:ext cx="15005871" cy="1334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tx1"/>
                </a:solidFill>
              </a:rPr>
              <a:t>What’s next?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E9DD531-618F-2B81-7074-91FFF651A902}"/>
              </a:ext>
            </a:extLst>
          </p:cNvPr>
          <p:cNvSpPr/>
          <p:nvPr/>
        </p:nvSpPr>
        <p:spPr>
          <a:xfrm>
            <a:off x="26489261" y="37536739"/>
            <a:ext cx="3422013" cy="2240916"/>
          </a:xfrm>
          <a:prstGeom prst="cloudCallout">
            <a:avLst>
              <a:gd name="adj1" fmla="val -46441"/>
              <a:gd name="adj2" fmla="val 59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Your ideas?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C5E240-6678-41E9-BD5D-A2FFCDC2DA69}"/>
              </a:ext>
            </a:extLst>
          </p:cNvPr>
          <p:cNvCxnSpPr>
            <a:cxnSpLocks/>
          </p:cNvCxnSpPr>
          <p:nvPr/>
        </p:nvCxnSpPr>
        <p:spPr>
          <a:xfrm>
            <a:off x="18971430" y="14574913"/>
            <a:ext cx="2055030" cy="1920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40D48-9026-4A8E-92F0-2E7DE47781FB}"/>
              </a:ext>
            </a:extLst>
          </p:cNvPr>
          <p:cNvSpPr txBox="1"/>
          <p:nvPr/>
        </p:nvSpPr>
        <p:spPr>
          <a:xfrm rot="2583339">
            <a:off x="19092123" y="15227870"/>
            <a:ext cx="305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Accuracy decreases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BEE54B-63F1-489A-8623-5493EF846AA0}"/>
              </a:ext>
            </a:extLst>
          </p:cNvPr>
          <p:cNvCxnSpPr>
            <a:cxnSpLocks/>
          </p:cNvCxnSpPr>
          <p:nvPr/>
        </p:nvCxnSpPr>
        <p:spPr>
          <a:xfrm>
            <a:off x="19624066" y="13160445"/>
            <a:ext cx="24820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FFC19E-8F00-4748-B97E-080B9AEDC8F7}"/>
              </a:ext>
            </a:extLst>
          </p:cNvPr>
          <p:cNvSpPr txBox="1"/>
          <p:nvPr/>
        </p:nvSpPr>
        <p:spPr>
          <a:xfrm>
            <a:off x="19998945" y="12677965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High variance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FE2CFE-6166-44ED-9CDE-026C38D3CB4E}"/>
              </a:ext>
            </a:extLst>
          </p:cNvPr>
          <p:cNvSpPr txBox="1"/>
          <p:nvPr/>
        </p:nvSpPr>
        <p:spPr>
          <a:xfrm>
            <a:off x="19998945" y="8912774"/>
            <a:ext cx="3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 = 100</a:t>
            </a:r>
          </a:p>
          <a:p>
            <a:r>
              <a:rPr lang="en-GB" b="1" dirty="0"/>
              <a:t>Calibrated to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EB9E0-5183-47DA-BF48-1F7BABD32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84" y="23164120"/>
            <a:ext cx="14977404" cy="977036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4CEDAF-64CA-46E8-94F7-C6EBDA7DA9AF}"/>
              </a:ext>
            </a:extLst>
          </p:cNvPr>
          <p:cNvSpPr/>
          <p:nvPr/>
        </p:nvSpPr>
        <p:spPr>
          <a:xfrm>
            <a:off x="15436056" y="20114021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(Pseudo-)Particle Filter and individual countries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E5BD9C3-966C-4BD6-AA6B-B83BB266EB01}"/>
              </a:ext>
            </a:extLst>
          </p:cNvPr>
          <p:cNvSpPr/>
          <p:nvPr/>
        </p:nvSpPr>
        <p:spPr>
          <a:xfrm>
            <a:off x="15404531" y="7247420"/>
            <a:ext cx="14557947" cy="904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Model base run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AEBDCC-F2D4-40AE-8ED6-2C77401AB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25459" y="11195871"/>
            <a:ext cx="2124361" cy="2124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412E2AC-AA5D-4832-ACF2-6BDFFEDFCE66}"/>
              </a:ext>
            </a:extLst>
          </p:cNvPr>
          <p:cNvSpPr txBox="1"/>
          <p:nvPr/>
        </p:nvSpPr>
        <p:spPr>
          <a:xfrm>
            <a:off x="242797" y="14329608"/>
            <a:ext cx="461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Exponential virus spread.</a:t>
            </a:r>
          </a:p>
          <a:p>
            <a:r>
              <a:rPr lang="en-GB" sz="3200" dirty="0"/>
              <a:t>But is that enough?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7AAEE1-6969-4E51-A08C-FD6FEEFDE240}"/>
              </a:ext>
            </a:extLst>
          </p:cNvPr>
          <p:cNvSpPr/>
          <p:nvPr/>
        </p:nvSpPr>
        <p:spPr>
          <a:xfrm>
            <a:off x="6928757" y="14963215"/>
            <a:ext cx="440872" cy="412825"/>
          </a:xfrm>
          <a:prstGeom prst="round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D2BD6FC-F77B-440A-9879-37B2C7CDF15D}"/>
              </a:ext>
            </a:extLst>
          </p:cNvPr>
          <p:cNvSpPr/>
          <p:nvPr/>
        </p:nvSpPr>
        <p:spPr>
          <a:xfrm>
            <a:off x="6928757" y="15535280"/>
            <a:ext cx="440872" cy="4128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940BB-475C-4D37-A7D7-3069601E1B79}"/>
              </a:ext>
            </a:extLst>
          </p:cNvPr>
          <p:cNvSpPr txBox="1"/>
          <p:nvPr/>
        </p:nvSpPr>
        <p:spPr>
          <a:xfrm>
            <a:off x="7447549" y="1496321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Full lockdown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FCA8E7-AAE7-4611-859F-649F499A6E59}"/>
              </a:ext>
            </a:extLst>
          </p:cNvPr>
          <p:cNvSpPr txBox="1"/>
          <p:nvPr/>
        </p:nvSpPr>
        <p:spPr>
          <a:xfrm>
            <a:off x="7447548" y="15601305"/>
            <a:ext cx="18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lockdown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7B482-39A3-4249-87F6-63E02E3A1000}"/>
              </a:ext>
            </a:extLst>
          </p:cNvPr>
          <p:cNvSpPr txBox="1"/>
          <p:nvPr/>
        </p:nvSpPr>
        <p:spPr>
          <a:xfrm>
            <a:off x="5858501" y="11402455"/>
            <a:ext cx="1589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31</a:t>
            </a:r>
            <a:r>
              <a:rPr lang="en-GB" sz="2800" i="1" baseline="30000" dirty="0"/>
              <a:t>st</a:t>
            </a:r>
            <a:r>
              <a:rPr lang="en-GB" sz="2800" i="1" dirty="0"/>
              <a:t> March 2020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B01E82C-D125-4193-ADEA-585FEF1E60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201" y="21232654"/>
            <a:ext cx="8764704" cy="598921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84C652-0CB9-49F7-AC80-DAF691E32F78}"/>
              </a:ext>
            </a:extLst>
          </p:cNvPr>
          <p:cNvCxnSpPr/>
          <p:nvPr/>
        </p:nvCxnSpPr>
        <p:spPr>
          <a:xfrm>
            <a:off x="2102646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2E4666-E017-40AD-9B7E-38D520A74672}"/>
              </a:ext>
            </a:extLst>
          </p:cNvPr>
          <p:cNvCxnSpPr/>
          <p:nvPr/>
        </p:nvCxnSpPr>
        <p:spPr>
          <a:xfrm>
            <a:off x="18133230" y="23962125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458972-0D99-42CD-8BE9-A26D1B465943}"/>
              </a:ext>
            </a:extLst>
          </p:cNvPr>
          <p:cNvCxnSpPr>
            <a:cxnSpLocks/>
          </p:cNvCxnSpPr>
          <p:nvPr/>
        </p:nvCxnSpPr>
        <p:spPr>
          <a:xfrm>
            <a:off x="19624066" y="26152811"/>
            <a:ext cx="2240594" cy="148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8ED8E-86D7-4F58-A0D2-1A64077811E7}"/>
              </a:ext>
            </a:extLst>
          </p:cNvPr>
          <p:cNvCxnSpPr>
            <a:cxnSpLocks/>
          </p:cNvCxnSpPr>
          <p:nvPr/>
        </p:nvCxnSpPr>
        <p:spPr>
          <a:xfrm flipV="1">
            <a:off x="22185874" y="11039983"/>
            <a:ext cx="0" cy="20996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A8EFCC-1CCB-4791-AC89-A5D4C5E47E85}"/>
              </a:ext>
            </a:extLst>
          </p:cNvPr>
          <p:cNvSpPr txBox="1"/>
          <p:nvPr/>
        </p:nvSpPr>
        <p:spPr>
          <a:xfrm>
            <a:off x="19943405" y="25626531"/>
            <a:ext cx="379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Less variance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1873D-8355-4CBB-B989-0B253BFA6746}"/>
              </a:ext>
            </a:extLst>
          </p:cNvPr>
          <p:cNvSpPr txBox="1"/>
          <p:nvPr/>
        </p:nvSpPr>
        <p:spPr>
          <a:xfrm>
            <a:off x="17371961" y="23637353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Data</a:t>
            </a:r>
          </a:p>
          <a:p>
            <a:r>
              <a:rPr lang="en-GB" b="1" dirty="0">
                <a:solidFill>
                  <a:srgbClr val="7030A0"/>
                </a:solidFill>
              </a:rPr>
              <a:t>Assim</a:t>
            </a:r>
            <a:r>
              <a:rPr lang="en-GB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C95302-ED05-444D-A147-86F1FDDDE11B}"/>
              </a:ext>
            </a:extLst>
          </p:cNvPr>
          <p:cNvSpPr txBox="1"/>
          <p:nvPr/>
        </p:nvSpPr>
        <p:spPr>
          <a:xfrm>
            <a:off x="25649445" y="24283684"/>
            <a:ext cx="4095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u="sng" dirty="0"/>
              <a:t>Result Figure 4:</a:t>
            </a:r>
          </a:p>
          <a:p>
            <a:pPr algn="just"/>
            <a:r>
              <a:rPr lang="en-GB" sz="3200" dirty="0"/>
              <a:t>This Figure illustrates over 10 simulation runs whether individual countries have been accurately predicted.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E15256-C6C4-4E29-B072-934C26843E5D}"/>
              </a:ext>
            </a:extLst>
          </p:cNvPr>
          <p:cNvCxnSpPr>
            <a:cxnSpLocks/>
          </p:cNvCxnSpPr>
          <p:nvPr/>
        </p:nvCxnSpPr>
        <p:spPr>
          <a:xfrm flipH="1">
            <a:off x="22759137" y="26636354"/>
            <a:ext cx="2814045" cy="843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072A40-FE07-45A8-8357-C203DDBCD5D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24694856" y="22683246"/>
            <a:ext cx="954589" cy="771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88FC8A-70CE-4BAF-8FA4-F38B1DF1D0C1}"/>
              </a:ext>
            </a:extLst>
          </p:cNvPr>
          <p:cNvCxnSpPr>
            <a:cxnSpLocks/>
          </p:cNvCxnSpPr>
          <p:nvPr/>
        </p:nvCxnSpPr>
        <p:spPr>
          <a:xfrm flipV="1">
            <a:off x="21026460" y="28376321"/>
            <a:ext cx="3465355" cy="46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7691237-8789-4BC4-BE57-3CBB7FC8B8B6}"/>
              </a:ext>
            </a:extLst>
          </p:cNvPr>
          <p:cNvSpPr txBox="1"/>
          <p:nvPr/>
        </p:nvSpPr>
        <p:spPr>
          <a:xfrm>
            <a:off x="21194445" y="27778587"/>
            <a:ext cx="4942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Increasing inaccuracy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8A0B74-287C-42B7-A3FD-216198809675}"/>
              </a:ext>
            </a:extLst>
          </p:cNvPr>
          <p:cNvSpPr txBox="1"/>
          <p:nvPr/>
        </p:nvSpPr>
        <p:spPr>
          <a:xfrm>
            <a:off x="17734008" y="28171982"/>
            <a:ext cx="161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Too late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36D6424-CF3D-48CD-8CD7-88D988D704C6}"/>
              </a:ext>
            </a:extLst>
          </p:cNvPr>
          <p:cNvSpPr txBox="1"/>
          <p:nvPr/>
        </p:nvSpPr>
        <p:spPr>
          <a:xfrm>
            <a:off x="17734008" y="31900747"/>
            <a:ext cx="200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Too early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79F035C-9078-4B16-8A02-DDA4A877D5EA}"/>
              </a:ext>
            </a:extLst>
          </p:cNvPr>
          <p:cNvSpPr txBox="1"/>
          <p:nvPr/>
        </p:nvSpPr>
        <p:spPr>
          <a:xfrm>
            <a:off x="19655372" y="21634243"/>
            <a:ext cx="3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 = 100</a:t>
            </a:r>
          </a:p>
          <a:p>
            <a:r>
              <a:rPr lang="en-GB" b="1" dirty="0"/>
              <a:t>Calibrated to data</a:t>
            </a:r>
          </a:p>
        </p:txBody>
      </p:sp>
    </p:spTree>
    <p:extLst>
      <p:ext uri="{BB962C8B-B14F-4D97-AF65-F5344CB8AC3E}">
        <p14:creationId xmlns:p14="http://schemas.microsoft.com/office/powerpoint/2010/main" val="297938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</TotalTime>
  <Words>396</Words>
  <Application>Microsoft Office PowerPoint</Application>
  <PresentationFormat>Custom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Company>The University of Sheffield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 .</dc:creator>
  <cp:lastModifiedBy>Yannick Oswald</cp:lastModifiedBy>
  <cp:revision>190</cp:revision>
  <dcterms:created xsi:type="dcterms:W3CDTF">2022-07-19T11:36:12Z</dcterms:created>
  <dcterms:modified xsi:type="dcterms:W3CDTF">2022-09-06T13:10:43Z</dcterms:modified>
</cp:coreProperties>
</file>